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9" r:id="rId12"/>
    <p:sldId id="281" r:id="rId13"/>
    <p:sldId id="284" r:id="rId14"/>
    <p:sldId id="283" r:id="rId15"/>
    <p:sldId id="287" r:id="rId16"/>
    <p:sldId id="288" r:id="rId17"/>
    <p:sldId id="286" r:id="rId18"/>
    <p:sldId id="267" r:id="rId19"/>
    <p:sldId id="289" r:id="rId20"/>
    <p:sldId id="275" r:id="rId21"/>
    <p:sldId id="274" r:id="rId22"/>
  </p:sldIdLst>
  <p:sldSz cx="9144000" cy="5143500" type="screen16x9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Montserrat ExtraBold" panose="020B0604020202020204" charset="0"/>
      <p:bold r:id="rId28"/>
      <p:boldItalic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+S3ZRi4pgtwCHH4WOol3bcQbT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467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2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96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1905656" y="1743588"/>
            <a:ext cx="53328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100"/>
              <a:buFont typeface="Montserrat"/>
              <a:buNone/>
              <a:defRPr sz="41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1/2 imagem">
  <p:cSld name="Lâmina 1/2 image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957263" y="814388"/>
            <a:ext cx="2914800" cy="26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83EFF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3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2"/>
          <p:cNvSpPr txBox="1">
            <a:spLocks noGrp="1"/>
          </p:cNvSpPr>
          <p:nvPr>
            <p:ph type="body" idx="3"/>
          </p:nvPr>
        </p:nvSpPr>
        <p:spPr>
          <a:xfrm>
            <a:off x="957263" y="3574448"/>
            <a:ext cx="29148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texto com gráfico esquerda">
  <p:cSld name="Lâmina texto com gráfico esquer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5199758" y="814388"/>
            <a:ext cx="29148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83EFF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5199758" y="1964531"/>
            <a:ext cx="2914800" cy="24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3"/>
          <p:cNvSpPr>
            <a:spLocks noGrp="1"/>
          </p:cNvSpPr>
          <p:nvPr>
            <p:ph type="pic" idx="3"/>
          </p:nvPr>
        </p:nvSpPr>
        <p:spPr>
          <a:xfrm>
            <a:off x="694481" y="814388"/>
            <a:ext cx="4019400" cy="360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fotos com texto de apoio">
  <p:cSld name="Lâmina fotos com texto de apoi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" name="Google Shape;6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1382316" y="696516"/>
            <a:ext cx="1575300" cy="3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Google Shape;62;p34"/>
          <p:cNvSpPr>
            <a:spLocks noGrp="1"/>
          </p:cNvSpPr>
          <p:nvPr>
            <p:ph type="pic" idx="2"/>
          </p:nvPr>
        </p:nvSpPr>
        <p:spPr>
          <a:xfrm>
            <a:off x="6107906" y="0"/>
            <a:ext cx="2814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4"/>
          <p:cNvSpPr>
            <a:spLocks noGrp="1"/>
          </p:cNvSpPr>
          <p:nvPr>
            <p:ph type="pic" idx="3"/>
          </p:nvPr>
        </p:nvSpPr>
        <p:spPr>
          <a:xfrm>
            <a:off x="3293269" y="0"/>
            <a:ext cx="2814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1/4 imagem">
  <p:cSld name="Lâmina 1/4 image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858203" y="296228"/>
            <a:ext cx="6411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83EFF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858203" y="3997857"/>
            <a:ext cx="45750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3"/>
          </p:nvPr>
        </p:nvSpPr>
        <p:spPr>
          <a:xfrm>
            <a:off x="858204" y="1559219"/>
            <a:ext cx="6411900" cy="22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3CF00"/>
              </a:buClr>
              <a:buSzPts val="2100"/>
              <a:buFont typeface="Courier New"/>
              <a:buChar char="o"/>
              <a:defRPr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3CF00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3CF00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3CF0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3CF0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ções com imagens">
  <p:cSld name="Lâmina ações com image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5993606" y="814388"/>
            <a:ext cx="21210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83EFF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957263" y="0"/>
            <a:ext cx="1578900" cy="31434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>
            <a:spLocks noGrp="1"/>
          </p:cNvSpPr>
          <p:nvPr>
            <p:ph type="body" idx="3"/>
          </p:nvPr>
        </p:nvSpPr>
        <p:spPr>
          <a:xfrm>
            <a:off x="1020529" y="3349647"/>
            <a:ext cx="1392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4"/>
          </p:nvPr>
        </p:nvSpPr>
        <p:spPr>
          <a:xfrm>
            <a:off x="1020529" y="3942578"/>
            <a:ext cx="1392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5"/>
          </p:nvPr>
        </p:nvSpPr>
        <p:spPr>
          <a:xfrm>
            <a:off x="2625329" y="3349647"/>
            <a:ext cx="1392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6"/>
          </p:nvPr>
        </p:nvSpPr>
        <p:spPr>
          <a:xfrm>
            <a:off x="2625329" y="3942578"/>
            <a:ext cx="1392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7"/>
          </p:nvPr>
        </p:nvSpPr>
        <p:spPr>
          <a:xfrm>
            <a:off x="4229100" y="3349647"/>
            <a:ext cx="1392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8"/>
          </p:nvPr>
        </p:nvSpPr>
        <p:spPr>
          <a:xfrm>
            <a:off x="4229100" y="3942578"/>
            <a:ext cx="1392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>
            <a:spLocks noGrp="1"/>
          </p:cNvSpPr>
          <p:nvPr>
            <p:ph type="pic" idx="9"/>
          </p:nvPr>
        </p:nvSpPr>
        <p:spPr>
          <a:xfrm>
            <a:off x="2536031" y="0"/>
            <a:ext cx="1578900" cy="31434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6"/>
          <p:cNvSpPr>
            <a:spLocks noGrp="1"/>
          </p:cNvSpPr>
          <p:nvPr>
            <p:ph type="pic" idx="13"/>
          </p:nvPr>
        </p:nvSpPr>
        <p:spPr>
          <a:xfrm>
            <a:off x="4114800" y="0"/>
            <a:ext cx="1578900" cy="31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tópicos com ícones à direita">
  <p:cSld name="Lâmina tópicos com ícones à direit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ctrTitle"/>
          </p:nvPr>
        </p:nvSpPr>
        <p:spPr>
          <a:xfrm>
            <a:off x="892969" y="598090"/>
            <a:ext cx="65364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3300"/>
              <a:buFont typeface="Montserrat"/>
              <a:buNone/>
              <a:defRPr sz="3300" b="1">
                <a:solidFill>
                  <a:srgbClr val="183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892969" y="1989766"/>
            <a:ext cx="291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2"/>
          </p:nvPr>
        </p:nvSpPr>
        <p:spPr>
          <a:xfrm>
            <a:off x="892969" y="2436368"/>
            <a:ext cx="2914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3"/>
          </p:nvPr>
        </p:nvSpPr>
        <p:spPr>
          <a:xfrm>
            <a:off x="892969" y="3347078"/>
            <a:ext cx="291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4"/>
          </p:nvPr>
        </p:nvSpPr>
        <p:spPr>
          <a:xfrm>
            <a:off x="892969" y="3793680"/>
            <a:ext cx="2914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5"/>
          </p:nvPr>
        </p:nvSpPr>
        <p:spPr>
          <a:xfrm>
            <a:off x="4514851" y="1989766"/>
            <a:ext cx="291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6"/>
          </p:nvPr>
        </p:nvSpPr>
        <p:spPr>
          <a:xfrm>
            <a:off x="4514851" y="2436368"/>
            <a:ext cx="2914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7"/>
          </p:nvPr>
        </p:nvSpPr>
        <p:spPr>
          <a:xfrm>
            <a:off x="4514851" y="3347078"/>
            <a:ext cx="291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8"/>
          </p:nvPr>
        </p:nvSpPr>
        <p:spPr>
          <a:xfrm>
            <a:off x="4514851" y="3793680"/>
            <a:ext cx="2914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tópicos com ícones 2">
  <p:cSld name="Lâmina tópicos com ícones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>
            <a:spLocks noGrp="1"/>
          </p:cNvSpPr>
          <p:nvPr>
            <p:ph type="ctrTitle"/>
          </p:nvPr>
        </p:nvSpPr>
        <p:spPr>
          <a:xfrm>
            <a:off x="892968" y="819546"/>
            <a:ext cx="72213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3300"/>
              <a:buFont typeface="Montserrat"/>
              <a:buNone/>
              <a:defRPr sz="3300" b="1">
                <a:solidFill>
                  <a:srgbClr val="183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body" idx="1"/>
          </p:nvPr>
        </p:nvSpPr>
        <p:spPr>
          <a:xfrm>
            <a:off x="1240995" y="2825585"/>
            <a:ext cx="24288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2"/>
          </p:nvPr>
        </p:nvSpPr>
        <p:spPr>
          <a:xfrm>
            <a:off x="1240994" y="3218490"/>
            <a:ext cx="2428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3"/>
          </p:nvPr>
        </p:nvSpPr>
        <p:spPr>
          <a:xfrm>
            <a:off x="5241495" y="2825585"/>
            <a:ext cx="24288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4"/>
          </p:nvPr>
        </p:nvSpPr>
        <p:spPr>
          <a:xfrm>
            <a:off x="5241494" y="3218490"/>
            <a:ext cx="2428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ts.cgsi@saude.gov.b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ts.cgsi@saude.gov.b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ts.saude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ts.saude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aude.gov.br/RTS/index.php/Arquivo:Tela_inicial_1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iki.saude.gov.br/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 idx="4294967295"/>
          </p:nvPr>
        </p:nvSpPr>
        <p:spPr>
          <a:xfrm>
            <a:off x="1323899" y="1151125"/>
            <a:ext cx="6561143" cy="20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ct val="105128"/>
              <a:buFont typeface="Montserrat ExtraBold"/>
              <a:buNone/>
            </a:pPr>
            <a:r>
              <a:rPr lang="pt-BR" sz="3900" b="1" i="0" u="none" strike="noStrike" cap="none" dirty="0">
                <a:solidFill>
                  <a:srgbClr val="183E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Núcleo de Terminologias em Saúde - NTS</a:t>
            </a:r>
            <a:endParaRPr sz="3900" b="1" i="0" u="none" strike="noStrike" cap="none" dirty="0">
              <a:solidFill>
                <a:srgbClr val="183E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ct val="124241"/>
              <a:buFont typeface="Montserrat ExtraBold"/>
              <a:buNone/>
            </a:pPr>
            <a:endParaRPr sz="3300" b="1" i="1" u="none" strike="noStrike" cap="none" dirty="0">
              <a:solidFill>
                <a:srgbClr val="183E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ct val="162554"/>
              <a:buFont typeface="Montserrat ExtraBold"/>
              <a:buNone/>
            </a:pPr>
            <a:r>
              <a:rPr lang="pt-BR" sz="2522" b="1" i="1" u="none" strike="noStrike" cap="none" dirty="0" smtClean="0">
                <a:solidFill>
                  <a:srgbClr val="183E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CGSI/DRAC/SAES/MS</a:t>
            </a:r>
            <a:endParaRPr sz="2522" b="1" i="1" u="none" strike="noStrike" cap="none" dirty="0">
              <a:solidFill>
                <a:srgbClr val="183E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1624" y="3874168"/>
            <a:ext cx="2900752" cy="52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411" y="128349"/>
            <a:ext cx="8037178" cy="255964"/>
          </a:xfrm>
        </p:spPr>
        <p:txBody>
          <a:bodyPr>
            <a:noAutofit/>
          </a:bodyPr>
          <a:lstStyle/>
          <a:p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502148"/>
            <a:ext cx="7103165" cy="4026006"/>
          </a:xfrm>
          <a:prstGeom prst="rect">
            <a:avLst/>
          </a:prstGeom>
        </p:spPr>
      </p:pic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346711" y="3324455"/>
            <a:ext cx="934005" cy="60481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5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410" y="128348"/>
            <a:ext cx="7508409" cy="373799"/>
          </a:xfrm>
        </p:spPr>
        <p:txBody>
          <a:bodyPr>
            <a:noAutofit/>
          </a:bodyPr>
          <a:lstStyle/>
          <a:p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</a:rPr>
              <a:t>PÁGINA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PRINCIPAL DO RTS COM SUAS TERMINOLOGIAS EM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</a:rPr>
              <a:t>FUNCIONAMENTO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OU NÃO....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502148"/>
            <a:ext cx="7103165" cy="4026006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457739" y="4645989"/>
            <a:ext cx="377688" cy="357809"/>
          </a:xfrm>
        </p:spPr>
        <p:txBody>
          <a:bodyPr>
            <a:normAutofit fontScale="92500" lnSpcReduction="20000"/>
          </a:bodyPr>
          <a:lstStyle/>
          <a:p>
            <a:r>
              <a:rPr lang="pt-BR" sz="1400" dirty="0" smtClean="0"/>
              <a:t>.</a:t>
            </a:r>
            <a:endParaRPr lang="pt-BR" sz="1000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10" y="1457728"/>
            <a:ext cx="2363910" cy="29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411" y="128349"/>
            <a:ext cx="8037178" cy="255964"/>
          </a:xfrm>
        </p:spPr>
        <p:txBody>
          <a:bodyPr>
            <a:noAutofit/>
          </a:bodyPr>
          <a:lstStyle/>
          <a:p>
            <a:r>
              <a:rPr lang="pt-BR" sz="1200" dirty="0" smtClean="0"/>
              <a:t>RTS </a:t>
            </a:r>
            <a:r>
              <a:rPr lang="pt-BR" sz="1200" dirty="0" smtClean="0"/>
              <a:t>COM SUAS TERMINOLOGIAS EM FUNCIONAMENTO OU NÃO....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502148"/>
            <a:ext cx="7103165" cy="4026006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478695" y="1033668"/>
            <a:ext cx="4499113" cy="3405809"/>
          </a:xfrm>
        </p:spPr>
        <p:txBody>
          <a:bodyPr>
            <a:normAutofit lnSpcReduction="10000"/>
          </a:bodyPr>
          <a:lstStyle/>
          <a:p>
            <a:r>
              <a:rPr lang="pt-BR" sz="1400" dirty="0" smtClean="0"/>
              <a:t>Carregadas e sendo atualizadas:</a:t>
            </a:r>
          </a:p>
          <a:p>
            <a:endParaRPr lang="pt-BR" sz="1400" dirty="0" smtClean="0"/>
          </a:p>
          <a:p>
            <a:endParaRPr lang="pt-BR" sz="1400" dirty="0"/>
          </a:p>
          <a:p>
            <a:pPr algn="l"/>
            <a:r>
              <a:rPr lang="pt-BR" sz="1400" dirty="0" smtClean="0">
                <a:solidFill>
                  <a:srgbClr val="00B050"/>
                </a:solidFill>
              </a:rPr>
              <a:t>Tabela de Procedimentos SUS </a:t>
            </a:r>
            <a:r>
              <a:rPr lang="pt-BR" sz="1400" dirty="0" smtClean="0">
                <a:solidFill>
                  <a:srgbClr val="FF0000"/>
                </a:solidFill>
              </a:rPr>
              <a:t>(faltando: instrumento de registro, modalidade, compatibilidades, relatórios e a disponibilização dos arquivos em TXT para SIA e SIH)</a:t>
            </a:r>
          </a:p>
          <a:p>
            <a:pPr algn="l"/>
            <a:endParaRPr lang="pt-BR" sz="1400" dirty="0" smtClean="0">
              <a:solidFill>
                <a:srgbClr val="FF0000"/>
              </a:solidFill>
            </a:endParaRP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 algn="l"/>
            <a:r>
              <a:rPr lang="pt-BR" sz="1400" dirty="0">
                <a:solidFill>
                  <a:srgbClr val="00B050"/>
                </a:solidFill>
              </a:rPr>
              <a:t>Tabela de Procedimentos </a:t>
            </a:r>
            <a:r>
              <a:rPr lang="pt-BR" sz="1400" dirty="0" smtClean="0">
                <a:solidFill>
                  <a:srgbClr val="00B050"/>
                </a:solidFill>
              </a:rPr>
              <a:t>TUSS </a:t>
            </a:r>
            <a:r>
              <a:rPr lang="pt-BR" sz="1400" dirty="0" smtClean="0">
                <a:solidFill>
                  <a:srgbClr val="FF0000"/>
                </a:solidFill>
              </a:rPr>
              <a:t>(Sendo atualizada de acordo com atualizações ANS)</a:t>
            </a:r>
          </a:p>
          <a:p>
            <a:pPr algn="l"/>
            <a:endParaRPr lang="pt-BR" sz="1400" dirty="0" smtClean="0">
              <a:solidFill>
                <a:srgbClr val="FF0000"/>
              </a:solidFill>
            </a:endParaRPr>
          </a:p>
          <a:p>
            <a:pPr algn="l"/>
            <a:endParaRPr lang="pt-BR" sz="1400" dirty="0">
              <a:solidFill>
                <a:srgbClr val="FF0000"/>
              </a:solidFill>
            </a:endParaRPr>
          </a:p>
          <a:p>
            <a:pPr algn="l"/>
            <a:endParaRPr lang="pt-BR" sz="1400" dirty="0" smtClean="0"/>
          </a:p>
          <a:p>
            <a:pPr algn="l"/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LOINC</a:t>
            </a:r>
            <a:r>
              <a:rPr lang="pt-BR" sz="1400" dirty="0" smtClean="0"/>
              <a:t> </a:t>
            </a:r>
            <a:r>
              <a:rPr lang="pt-BR" sz="1400" dirty="0" smtClean="0">
                <a:solidFill>
                  <a:srgbClr val="FF0000"/>
                </a:solidFill>
              </a:rPr>
              <a:t>(Apenas procedimentos relacionados a COVID-19)</a:t>
            </a:r>
            <a:endParaRPr lang="pt-BR" sz="1400" dirty="0">
              <a:solidFill>
                <a:srgbClr val="FF0000"/>
              </a:solidFill>
            </a:endParaRPr>
          </a:p>
          <a:p>
            <a:pPr algn="l"/>
            <a:endParaRPr lang="pt-BR" sz="1400" dirty="0" smtClean="0"/>
          </a:p>
          <a:p>
            <a:pPr algn="l"/>
            <a:endParaRPr lang="pt-BR" sz="1200" dirty="0"/>
          </a:p>
          <a:p>
            <a:pPr algn="l"/>
            <a:endParaRPr lang="pt-BR" sz="1200" dirty="0" smtClean="0"/>
          </a:p>
          <a:p>
            <a:pPr algn="l"/>
            <a:endParaRPr lang="pt-BR" sz="1200" dirty="0">
              <a:solidFill>
                <a:srgbClr val="FF0000"/>
              </a:solidFill>
            </a:endParaRPr>
          </a:p>
          <a:p>
            <a:pPr algn="l"/>
            <a:endParaRPr lang="pt-BR" sz="1200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10" y="1457728"/>
            <a:ext cx="2363910" cy="29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l="29569" t="11467" r="30915"/>
          <a:stretch/>
        </p:blipFill>
        <p:spPr>
          <a:xfrm>
            <a:off x="722169" y="759402"/>
            <a:ext cx="5174672" cy="40399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1465118" y="430184"/>
            <a:ext cx="507492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LOINC no RTS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9;p12"/>
          <p:cNvSpPr txBox="1"/>
          <p:nvPr/>
        </p:nvSpPr>
        <p:spPr>
          <a:xfrm>
            <a:off x="5667375" y="1811491"/>
            <a:ext cx="3114675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RNDS-</a:t>
            </a:r>
            <a:r>
              <a:rPr lang="pt-BR" dirty="0"/>
              <a:t>Rede Nacional de Dados em Saúde</a:t>
            </a:r>
          </a:p>
          <a:p>
            <a:r>
              <a:rPr lang="pt-BR" dirty="0"/>
              <a:t> </a:t>
            </a:r>
          </a:p>
          <a:p>
            <a:r>
              <a:rPr lang="pt-BR" dirty="0" smtClean="0"/>
              <a:t>Classifica </a:t>
            </a:r>
            <a:r>
              <a:rPr lang="pt-BR" dirty="0"/>
              <a:t>o exame laboratorial realizado em amostra biológica para diagnóstico laboratorial, de acordo com </a:t>
            </a:r>
            <a:r>
              <a:rPr lang="pt-BR" dirty="0" smtClean="0"/>
              <a:t>a Terminologia</a:t>
            </a:r>
            <a:r>
              <a:rPr lang="pt-BR" dirty="0"/>
              <a:t> </a:t>
            </a:r>
            <a:r>
              <a:rPr lang="pt-BR" b="1" dirty="0"/>
              <a:t>LOINC</a:t>
            </a:r>
            <a:r>
              <a:rPr lang="pt-BR" dirty="0" smtClean="0"/>
              <a:t>.</a:t>
            </a:r>
          </a:p>
          <a:p>
            <a:endParaRPr lang="pt-BR" sz="18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Traduzidos pela CGSI exames relacionado a SARS-COVID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9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411" y="128349"/>
            <a:ext cx="8037178" cy="255964"/>
          </a:xfrm>
        </p:spPr>
        <p:txBody>
          <a:bodyPr>
            <a:noAutofit/>
          </a:bodyPr>
          <a:lstStyle/>
          <a:p>
            <a:r>
              <a:rPr lang="pt-BR" sz="1200" dirty="0" smtClean="0"/>
              <a:t>.</a:t>
            </a:r>
            <a:endParaRPr lang="pt-BR" sz="12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683025" y="503581"/>
            <a:ext cx="5824332" cy="655984"/>
          </a:xfrm>
        </p:spPr>
        <p:txBody>
          <a:bodyPr>
            <a:normAutofit/>
          </a:bodyPr>
          <a:lstStyle/>
          <a:p>
            <a:pPr algn="l"/>
            <a:endParaRPr lang="pt-BR" sz="1000" dirty="0" smtClean="0"/>
          </a:p>
          <a:p>
            <a:pPr algn="l"/>
            <a:r>
              <a:rPr lang="pt-BR" sz="1200" dirty="0" smtClean="0"/>
              <a:t>Campos solicitados pela RNDS.</a:t>
            </a:r>
            <a:endParaRPr lang="pt-BR" sz="1200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9" y="1301108"/>
            <a:ext cx="7896801" cy="28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762" y="132522"/>
            <a:ext cx="6778481" cy="463826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>Terminologias que estão </a:t>
            </a:r>
            <a:r>
              <a:rPr lang="pt-BR" sz="2400" dirty="0" smtClean="0"/>
              <a:t>Prontas e/ou em Projeto: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567" y="680646"/>
            <a:ext cx="7539459" cy="3375160"/>
          </a:xfrm>
        </p:spPr>
        <p:txBody>
          <a:bodyPr>
            <a:normAutofit fontScale="92500"/>
          </a:bodyPr>
          <a:lstStyle/>
          <a:p>
            <a:pPr algn="l"/>
            <a:r>
              <a:rPr lang="pt-BR" sz="1400" dirty="0" smtClean="0"/>
              <a:t>Relações Nacionais: </a:t>
            </a:r>
            <a:r>
              <a:rPr lang="pt-BR" sz="1400" dirty="0" smtClean="0">
                <a:solidFill>
                  <a:srgbClr val="00B050"/>
                </a:solidFill>
              </a:rPr>
              <a:t>RENASES</a:t>
            </a:r>
            <a:r>
              <a:rPr lang="pt-BR" sz="1400" dirty="0" smtClean="0"/>
              <a:t> </a:t>
            </a:r>
            <a:r>
              <a:rPr lang="pt-BR" sz="900" dirty="0" smtClean="0"/>
              <a:t>(Relação de Nacional de Ações e Serviços de Saúde)</a:t>
            </a:r>
          </a:p>
          <a:p>
            <a:pPr algn="l"/>
            <a:endParaRPr lang="pt-BR" sz="900" dirty="0" smtClean="0"/>
          </a:p>
          <a:p>
            <a:pPr algn="l"/>
            <a:r>
              <a:rPr lang="pt-BR" sz="1400" dirty="0" smtClean="0">
                <a:solidFill>
                  <a:srgbClr val="C00000"/>
                </a:solidFill>
              </a:rPr>
              <a:t>RENAME </a:t>
            </a:r>
          </a:p>
          <a:p>
            <a:pPr algn="l"/>
            <a:r>
              <a:rPr lang="pt-BR" sz="1400" dirty="0" smtClean="0">
                <a:solidFill>
                  <a:srgbClr val="C00000"/>
                </a:solidFill>
              </a:rPr>
              <a:t>RENEM</a:t>
            </a:r>
            <a:endParaRPr lang="pt-BR" sz="1400" dirty="0">
              <a:solidFill>
                <a:srgbClr val="C00000"/>
              </a:solidFill>
            </a:endParaRPr>
          </a:p>
          <a:p>
            <a:pPr algn="l"/>
            <a:endParaRPr lang="pt-BR" sz="1400" dirty="0" smtClean="0"/>
          </a:p>
          <a:p>
            <a:pPr algn="l"/>
            <a:r>
              <a:rPr lang="pt-BR" sz="1400" dirty="0" smtClean="0"/>
              <a:t>Administrativas: </a:t>
            </a:r>
            <a:r>
              <a:rPr lang="pt-BR" sz="1400" dirty="0" smtClean="0">
                <a:solidFill>
                  <a:srgbClr val="00B050"/>
                </a:solidFill>
              </a:rPr>
              <a:t>(Documentos de publicações, tipos de documentos e órgãos)</a:t>
            </a:r>
          </a:p>
          <a:p>
            <a:pPr algn="l"/>
            <a:endParaRPr lang="pt-BR" sz="1400" dirty="0"/>
          </a:p>
          <a:p>
            <a:pPr algn="l"/>
            <a:r>
              <a:rPr lang="pt-BR" sz="1400" dirty="0" smtClean="0"/>
              <a:t>Localização: </a:t>
            </a:r>
            <a:r>
              <a:rPr lang="pt-BR" sz="1400" dirty="0" smtClean="0">
                <a:solidFill>
                  <a:srgbClr val="00B050"/>
                </a:solidFill>
              </a:rPr>
              <a:t>(Municípios, Países)</a:t>
            </a:r>
          </a:p>
          <a:p>
            <a:pPr algn="l"/>
            <a:r>
              <a:rPr lang="pt-BR" sz="1400" dirty="0" smtClean="0"/>
              <a:t>Projeto:  </a:t>
            </a:r>
            <a:r>
              <a:rPr lang="pt-BR" sz="1400" dirty="0" smtClean="0">
                <a:solidFill>
                  <a:srgbClr val="C00000"/>
                </a:solidFill>
              </a:rPr>
              <a:t>(Regiões Geográficas, Estados, Regiões de Saúde, Distritos Sanitários, Bairros e CEP)</a:t>
            </a:r>
          </a:p>
          <a:p>
            <a:pPr algn="l"/>
            <a:endParaRPr lang="pt-BR" sz="1400" dirty="0">
              <a:solidFill>
                <a:srgbClr val="C00000"/>
              </a:solidFill>
            </a:endParaRPr>
          </a:p>
          <a:p>
            <a:pPr algn="l"/>
            <a:r>
              <a:rPr lang="pt-BR" sz="1400" dirty="0" smtClean="0"/>
              <a:t>Profissionais: </a:t>
            </a:r>
            <a:r>
              <a:rPr lang="pt-BR" sz="1400" dirty="0" smtClean="0">
                <a:solidFill>
                  <a:srgbClr val="00B050"/>
                </a:solidFill>
              </a:rPr>
              <a:t>(CBO </a:t>
            </a:r>
            <a:r>
              <a:rPr lang="pt-BR" sz="1400" dirty="0">
                <a:solidFill>
                  <a:srgbClr val="00B050"/>
                </a:solidFill>
              </a:rPr>
              <a:t>e Famílias de CBO</a:t>
            </a:r>
            <a:r>
              <a:rPr lang="pt-BR" sz="1400" dirty="0" smtClean="0">
                <a:solidFill>
                  <a:srgbClr val="00B050"/>
                </a:solidFill>
              </a:rPr>
              <a:t>)</a:t>
            </a:r>
            <a:endParaRPr lang="pt-BR" sz="1400" dirty="0">
              <a:solidFill>
                <a:srgbClr val="00B050"/>
              </a:solidFill>
            </a:endParaRPr>
          </a:p>
          <a:p>
            <a:pPr algn="l"/>
            <a:r>
              <a:rPr lang="pt-BR" sz="1400" dirty="0"/>
              <a:t>Projeto:  </a:t>
            </a:r>
            <a:r>
              <a:rPr lang="pt-BR" sz="1400" dirty="0" smtClean="0">
                <a:solidFill>
                  <a:srgbClr val="C00000"/>
                </a:solidFill>
              </a:rPr>
              <a:t>( Relações Trabalhistas, com estabelecimento e com empregador, detalhamento e CONSELHO DE CLASSE )</a:t>
            </a:r>
            <a:endParaRPr lang="pt-BR" sz="1400" dirty="0">
              <a:solidFill>
                <a:srgbClr val="C00000"/>
              </a:solidFill>
            </a:endParaRPr>
          </a:p>
          <a:p>
            <a:pPr algn="l"/>
            <a:endParaRPr lang="pt-BR" sz="1400" dirty="0">
              <a:solidFill>
                <a:srgbClr val="C00000"/>
              </a:solidFill>
            </a:endParaRPr>
          </a:p>
          <a:p>
            <a:pPr algn="l"/>
            <a:r>
              <a:rPr lang="pt-BR" sz="1400" dirty="0" smtClean="0"/>
              <a:t>Classificações de Saúde e Doenças: </a:t>
            </a:r>
            <a:r>
              <a:rPr lang="pt-BR" sz="1400" dirty="0">
                <a:solidFill>
                  <a:srgbClr val="00B050"/>
                </a:solidFill>
              </a:rPr>
              <a:t>(</a:t>
            </a:r>
            <a:r>
              <a:rPr lang="pt-BR" sz="1400" dirty="0" smtClean="0">
                <a:solidFill>
                  <a:srgbClr val="00B050"/>
                </a:solidFill>
              </a:rPr>
              <a:t>CID, CIAP e CBARA (</a:t>
            </a:r>
            <a:r>
              <a:rPr lang="pt-BR" sz="800" dirty="0" smtClean="0">
                <a:solidFill>
                  <a:srgbClr val="00B050"/>
                </a:solidFill>
              </a:rPr>
              <a:t>Catálogo  Brasileira de Alergias e Reações Adversas</a:t>
            </a:r>
            <a:r>
              <a:rPr lang="pt-BR" sz="1400" dirty="0" smtClean="0">
                <a:solidFill>
                  <a:srgbClr val="00B050"/>
                </a:solidFill>
              </a:rPr>
              <a:t>)</a:t>
            </a:r>
            <a:endParaRPr lang="pt-BR" sz="1400" dirty="0">
              <a:solidFill>
                <a:srgbClr val="00B050"/>
              </a:solidFill>
            </a:endParaRPr>
          </a:p>
          <a:p>
            <a:pPr algn="l"/>
            <a:r>
              <a:rPr lang="pt-BR" sz="1400" dirty="0"/>
              <a:t>Projeto</a:t>
            </a:r>
            <a:r>
              <a:rPr lang="pt-BR" sz="1400" dirty="0" smtClean="0"/>
              <a:t>: </a:t>
            </a:r>
            <a:r>
              <a:rPr lang="pt-BR" sz="1400" dirty="0" smtClean="0">
                <a:solidFill>
                  <a:srgbClr val="C00000"/>
                </a:solidFill>
              </a:rPr>
              <a:t>(CIF)</a:t>
            </a:r>
            <a:endParaRPr lang="pt-BR" sz="1400" dirty="0">
              <a:solidFill>
                <a:srgbClr val="C00000"/>
              </a:solidFill>
            </a:endParaRPr>
          </a:p>
          <a:p>
            <a:pPr algn="l"/>
            <a:endParaRPr lang="pt-BR" sz="1400" dirty="0">
              <a:solidFill>
                <a:srgbClr val="C00000"/>
              </a:solidFill>
            </a:endParaRPr>
          </a:p>
          <a:p>
            <a:pPr algn="l"/>
            <a:endParaRPr lang="pt-BR" sz="1400" dirty="0" smtClean="0">
              <a:solidFill>
                <a:srgbClr val="C00000"/>
              </a:solidFill>
            </a:endParaRPr>
          </a:p>
          <a:p>
            <a:pPr algn="l"/>
            <a:endParaRPr lang="pt-BR" sz="1400" dirty="0">
              <a:solidFill>
                <a:srgbClr val="C00000"/>
              </a:solidFill>
            </a:endParaRPr>
          </a:p>
          <a:p>
            <a:pPr algn="l"/>
            <a:endParaRPr lang="pt-BR" sz="1400" dirty="0" smtClean="0">
              <a:solidFill>
                <a:srgbClr val="C00000"/>
              </a:solidFill>
            </a:endParaRPr>
          </a:p>
          <a:p>
            <a:pPr algn="l"/>
            <a:endParaRPr lang="pt-BR" sz="1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15" y="2509379"/>
            <a:ext cx="1947645" cy="21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7" y="-1"/>
            <a:ext cx="6828236" cy="5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762" y="132522"/>
            <a:ext cx="6778481" cy="463826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>Terminologias que estão </a:t>
            </a:r>
            <a:r>
              <a:rPr lang="pt-BR" sz="2400" dirty="0" smtClean="0"/>
              <a:t>Prontas e/ou em Projeto: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567" y="680646"/>
            <a:ext cx="8262449" cy="4368432"/>
          </a:xfrm>
        </p:spPr>
        <p:txBody>
          <a:bodyPr>
            <a:normAutofit/>
          </a:bodyPr>
          <a:lstStyle/>
          <a:p>
            <a:pPr algn="l"/>
            <a:endParaRPr lang="pt-BR" sz="1400" dirty="0" smtClean="0">
              <a:solidFill>
                <a:srgbClr val="C00000"/>
              </a:solidFill>
            </a:endParaRPr>
          </a:p>
          <a:p>
            <a:pPr algn="l"/>
            <a:endParaRPr lang="pt-BR" sz="1400" dirty="0" smtClean="0"/>
          </a:p>
          <a:p>
            <a:pPr algn="l"/>
            <a:r>
              <a:rPr lang="pt-BR" sz="1400" dirty="0" smtClean="0"/>
              <a:t>Estabelecimentos de Saúde</a:t>
            </a:r>
            <a:r>
              <a:rPr lang="pt-BR" sz="1400" dirty="0" smtClean="0">
                <a:solidFill>
                  <a:srgbClr val="00B050"/>
                </a:solidFill>
              </a:rPr>
              <a:t>: Serviços Especializados/Classificações, Marcações Federais, Habilitações, Grupos de habilitações, Atividades, grupos de atividades e Leitos)</a:t>
            </a:r>
          </a:p>
          <a:p>
            <a:pPr algn="l"/>
            <a:endParaRPr lang="pt-BR" sz="1400" dirty="0" smtClean="0">
              <a:solidFill>
                <a:srgbClr val="00B050"/>
              </a:solidFill>
            </a:endParaRPr>
          </a:p>
          <a:p>
            <a:pPr algn="l"/>
            <a:r>
              <a:rPr lang="pt-BR" sz="1400" dirty="0"/>
              <a:t>Projeto:  </a:t>
            </a:r>
            <a:r>
              <a:rPr lang="pt-BR" sz="1400" dirty="0" smtClean="0">
                <a:solidFill>
                  <a:srgbClr val="C00000"/>
                </a:solidFill>
              </a:rPr>
              <a:t>(Tipos de Estabelecimento, Natureza Jurídica, fluxo de clientela, Tipos de Comissão, Instalações físicas, motivo de desativação, Tipos de atividades de Ensino, Tipos de Equipe)</a:t>
            </a:r>
            <a:endParaRPr lang="pt-BR" sz="1400" dirty="0">
              <a:solidFill>
                <a:srgbClr val="C00000"/>
              </a:solidFill>
            </a:endParaRPr>
          </a:p>
          <a:p>
            <a:pPr algn="l"/>
            <a:endParaRPr lang="pt-BR" sz="1400" dirty="0" smtClean="0"/>
          </a:p>
          <a:p>
            <a:pPr algn="l"/>
            <a:endParaRPr lang="pt-BR" sz="1400" dirty="0" smtClean="0"/>
          </a:p>
          <a:p>
            <a:pPr algn="l"/>
            <a:r>
              <a:rPr lang="pt-BR" sz="1400" dirty="0" smtClean="0"/>
              <a:t>Financiamento: </a:t>
            </a:r>
            <a:r>
              <a:rPr lang="pt-BR" sz="1400" dirty="0" smtClean="0">
                <a:solidFill>
                  <a:srgbClr val="00B050"/>
                </a:solidFill>
              </a:rPr>
              <a:t>(Tipos de Financiamento, Subtipos de Financiamento)</a:t>
            </a:r>
            <a:endParaRPr lang="pt-BR" sz="1400" dirty="0">
              <a:solidFill>
                <a:srgbClr val="00B050"/>
              </a:solidFill>
            </a:endParaRPr>
          </a:p>
          <a:p>
            <a:pPr algn="l"/>
            <a:endParaRPr lang="pt-BR" sz="1400" dirty="0" smtClean="0"/>
          </a:p>
          <a:p>
            <a:pPr algn="l"/>
            <a:r>
              <a:rPr lang="pt-BR" sz="1400" dirty="0"/>
              <a:t>Projeto:  </a:t>
            </a:r>
            <a:r>
              <a:rPr lang="pt-BR" sz="1400" dirty="0" smtClean="0">
                <a:solidFill>
                  <a:srgbClr val="C00000"/>
                </a:solidFill>
              </a:rPr>
              <a:t>(Blocos de Financiamento e Componente de Financiamento)</a:t>
            </a:r>
            <a:endParaRPr lang="pt-BR" sz="1400" dirty="0" smtClean="0"/>
          </a:p>
          <a:p>
            <a:pPr algn="l"/>
            <a:endParaRPr lang="pt-BR" sz="1400" dirty="0"/>
          </a:p>
          <a:p>
            <a:pPr algn="l"/>
            <a:endParaRPr lang="pt-BR" sz="1400" dirty="0"/>
          </a:p>
          <a:p>
            <a:pPr algn="l"/>
            <a:r>
              <a:rPr lang="pt-BR" sz="1400" dirty="0" smtClean="0"/>
              <a:t>Contato Assistencial: </a:t>
            </a:r>
            <a:r>
              <a:rPr lang="pt-BR" sz="1400" dirty="0" smtClean="0">
                <a:solidFill>
                  <a:srgbClr val="00B050"/>
                </a:solidFill>
              </a:rPr>
              <a:t>(Modalidade Assistencial, Procedência, Motivo de Desfecho, Financiamento, Caráter de Atendimento, Justificativa da impossibilidade de Identificação do Individuo)</a:t>
            </a:r>
          </a:p>
          <a:p>
            <a:pPr algn="l"/>
            <a:endParaRPr lang="pt-BR" sz="1400" dirty="0">
              <a:solidFill>
                <a:srgbClr val="00B050"/>
              </a:solidFill>
            </a:endParaRPr>
          </a:p>
          <a:p>
            <a:pPr algn="l"/>
            <a:r>
              <a:rPr lang="pt-BR" sz="1500" dirty="0" smtClean="0"/>
              <a:t>Individuo</a:t>
            </a: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pt-BR" sz="1400" dirty="0" smtClean="0">
                <a:solidFill>
                  <a:srgbClr val="00B050"/>
                </a:solidFill>
              </a:rPr>
              <a:t>(Sexo, Raça/Cor e Etnia)</a:t>
            </a:r>
          </a:p>
        </p:txBody>
      </p:sp>
    </p:spTree>
    <p:extLst>
      <p:ext uri="{BB962C8B-B14F-4D97-AF65-F5344CB8AC3E}">
        <p14:creationId xmlns:p14="http://schemas.microsoft.com/office/powerpoint/2010/main" val="23419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680010" y="176121"/>
            <a:ext cx="6968837" cy="80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r>
              <a:rPr lang="pt-BR" sz="2400" dirty="0"/>
              <a:t>FLUXO DE SOLICTAÇÃO PARA INSERÇÃO DE NOVAS TERMINOLOGIAS NO RTS</a:t>
            </a:r>
          </a:p>
        </p:txBody>
      </p:sp>
      <p:sp>
        <p:nvSpPr>
          <p:cNvPr id="179" name="Google Shape;179;p12"/>
          <p:cNvSpPr txBox="1"/>
          <p:nvPr/>
        </p:nvSpPr>
        <p:spPr>
          <a:xfrm>
            <a:off x="495222" y="985962"/>
            <a:ext cx="821284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dirty="0"/>
              <a:t>A área responsável (Coordenação/Departamento/Secretaria/órgão) deverá encaminhar a solicitação de inclusão de nova terminologia no Repositório de Terminologias em Saúde (RTS), via SEI ou e-mail (</a:t>
            </a:r>
            <a:r>
              <a:rPr lang="pt-BR" sz="1800" u="sng" dirty="0">
                <a:hlinkClick r:id="rId3"/>
              </a:rPr>
              <a:t>nts.cgsi@saude.gov.br</a:t>
            </a:r>
            <a:r>
              <a:rPr lang="pt-BR" sz="1800" dirty="0"/>
              <a:t>), para o Núcleo de Terminologias em Saúde da Coordenação Geral de Gestão de Sistemas de Informação em Saúde do Departamento de Regulação Assistencial e Controle da Secretaria de Atenção à Saúde (NTS/CGSI/DRAC/SAES/MS).</a:t>
            </a:r>
          </a:p>
        </p:txBody>
      </p:sp>
      <p:sp>
        <p:nvSpPr>
          <p:cNvPr id="7" name="Google Shape;179;p12"/>
          <p:cNvSpPr txBox="1"/>
          <p:nvPr/>
        </p:nvSpPr>
        <p:spPr>
          <a:xfrm>
            <a:off x="503600" y="3365443"/>
            <a:ext cx="829435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dirty="0"/>
              <a:t>A solicitação deverá conter Ofício/Despacho, devidamente assinado pelo dirigente da área responsável pela nova terminologia, contendo o nome da nova terminologia e breve justificativa técnica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680010" y="176121"/>
            <a:ext cx="6968837" cy="80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r>
              <a:rPr lang="pt-BR" sz="2400" dirty="0"/>
              <a:t>FLUXO DE SOLICTAÇÃO PARA INSERÇÃO DE NOVAS TERMINOLOGIAS NO RTS</a:t>
            </a:r>
          </a:p>
        </p:txBody>
      </p:sp>
      <p:sp>
        <p:nvSpPr>
          <p:cNvPr id="179" name="Google Shape;179;p12"/>
          <p:cNvSpPr txBox="1"/>
          <p:nvPr/>
        </p:nvSpPr>
        <p:spPr>
          <a:xfrm>
            <a:off x="765544" y="1400632"/>
            <a:ext cx="726203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dirty="0"/>
              <a:t>Após o recebimento da solicitação, o NTS agendará uma reunião com a área solicitante para detalhamento da demanda (objetivo, campos, fluxo de atualização </a:t>
            </a:r>
            <a:r>
              <a:rPr lang="pt-BR" sz="1800" dirty="0" err="1"/>
              <a:t>etc</a:t>
            </a:r>
            <a:r>
              <a:rPr lang="pt-BR" sz="1800" dirty="0"/>
              <a:t>). Com o detalhamento da demanda será encaminhado a demanda de desenvolvimento ao DATASUS, o qual definirá os prazos para entrega de versão do RTS com a funcionalidade da nova terminologia disponível e poderá solicitar detalhamentos técnicos adicionais à área demandante.</a:t>
            </a:r>
          </a:p>
        </p:txBody>
      </p:sp>
    </p:spTree>
    <p:extLst>
      <p:ext uri="{BB962C8B-B14F-4D97-AF65-F5344CB8AC3E}">
        <p14:creationId xmlns:p14="http://schemas.microsoft.com/office/powerpoint/2010/main" val="503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0300" y="183606"/>
            <a:ext cx="3434326" cy="752917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Nossa Equipe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9687" y="1089653"/>
            <a:ext cx="5825202" cy="171675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t-BR" dirty="0" smtClean="0"/>
              <a:t>Clarice</a:t>
            </a:r>
          </a:p>
          <a:p>
            <a:pPr algn="l"/>
            <a:r>
              <a:rPr lang="pt-BR" dirty="0" smtClean="0"/>
              <a:t>Cibeli</a:t>
            </a:r>
          </a:p>
          <a:p>
            <a:pPr algn="l"/>
            <a:r>
              <a:rPr lang="pt-BR" dirty="0" smtClean="0"/>
              <a:t>Emilia</a:t>
            </a:r>
          </a:p>
          <a:p>
            <a:pPr algn="l"/>
            <a:r>
              <a:rPr lang="pt-BR" dirty="0" smtClean="0"/>
              <a:t>Mariazinha</a:t>
            </a:r>
          </a:p>
          <a:p>
            <a:pPr algn="l"/>
            <a:endParaRPr lang="pt-BR" dirty="0" smtClean="0"/>
          </a:p>
          <a:p>
            <a:pPr algn="l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Consultores Externos:</a:t>
            </a:r>
          </a:p>
          <a:p>
            <a:pPr algn="l"/>
            <a:r>
              <a:rPr lang="pt-BR" dirty="0" smtClean="0"/>
              <a:t>Ana Lourdes e Vanderlei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2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600497" y="1034861"/>
            <a:ext cx="7311050" cy="221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r>
              <a:rPr lang="pt-BR" sz="3100" dirty="0" smtClean="0"/>
              <a:t>Obrigada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Clarice Maia</a:t>
            </a:r>
            <a:br>
              <a:rPr lang="pt-BR" sz="2400" dirty="0" smtClean="0"/>
            </a:br>
            <a:r>
              <a:rPr lang="pt-BR" sz="2200" dirty="0" smtClean="0"/>
              <a:t>NTS/CGSI/DRAC/SAES/MS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Contatos: 61 3315 5831 ou 5873</a:t>
            </a:r>
            <a:br>
              <a:rPr lang="pt-BR" sz="2400" dirty="0" smtClean="0"/>
            </a:br>
            <a:r>
              <a:rPr lang="pt-BR" sz="2400" dirty="0" smtClean="0"/>
              <a:t>E-mail: </a:t>
            </a:r>
            <a:r>
              <a:rPr lang="pt-BR" sz="2400" u="sng" dirty="0">
                <a:hlinkClick r:id="rId3"/>
              </a:rPr>
              <a:t>nts.cgsi@saude.gov.br</a:t>
            </a:r>
            <a:r>
              <a:rPr lang="pt-BR" sz="2400" dirty="0"/>
              <a:t/>
            </a:r>
            <a:br>
              <a:rPr lang="pt-BR" sz="2400" dirty="0"/>
            </a:br>
            <a:endParaRPr sz="2400" dirty="0"/>
          </a:p>
        </p:txBody>
      </p:sp>
      <p:sp>
        <p:nvSpPr>
          <p:cNvPr id="3" name="Google Shape;179;p12"/>
          <p:cNvSpPr txBox="1"/>
          <p:nvPr/>
        </p:nvSpPr>
        <p:spPr>
          <a:xfrm>
            <a:off x="276447" y="2543866"/>
            <a:ext cx="45188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dirty="0"/>
              <a:t>Em caso de dúvidas, a equipe do NTS está </a:t>
            </a:r>
            <a:r>
              <a:rPr lang="pt-BR" dirty="0" smtClean="0"/>
              <a:t>disponível: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974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/>
        </p:nvSpPr>
        <p:spPr>
          <a:xfrm>
            <a:off x="123203" y="1634385"/>
            <a:ext cx="86581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403E3B"/>
                </a:solidFill>
                <a:latin typeface="Roboto"/>
                <a:ea typeface="Roboto"/>
                <a:cs typeface="Roboto"/>
                <a:sym typeface="Roboto"/>
              </a:rPr>
              <a:t>“Se pensar é o destino do ser humano, continuar sonhando é o seu grande desafio.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403E3B"/>
                </a:solidFill>
                <a:latin typeface="Roboto"/>
                <a:ea typeface="Roboto"/>
                <a:cs typeface="Roboto"/>
                <a:sym typeface="Roboto"/>
              </a:rPr>
              <a:t>E isto, é lógico, implica em trajetórias com riscos, em vitórias, com muitas lutas, 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403E3B"/>
                </a:solidFill>
                <a:latin typeface="Roboto"/>
                <a:ea typeface="Roboto"/>
                <a:cs typeface="Roboto"/>
                <a:sym typeface="Roboto"/>
              </a:rPr>
              <a:t>não poucos obstáculos pelo caminho. Apesar de tudo, seja ousado. Liberte sua criatividade.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403E3B"/>
                </a:solidFill>
                <a:latin typeface="Roboto"/>
                <a:ea typeface="Roboto"/>
                <a:cs typeface="Roboto"/>
                <a:sym typeface="Roboto"/>
              </a:rPr>
              <a:t>E nunca desista de seus sonhos, pois eles transformarão sua vida em uma grande aventura.”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403E3B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Augusto Cury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72059" y="80705"/>
            <a:ext cx="6968837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/>
            <a:r>
              <a:rPr lang="pt-BR" sz="2400" dirty="0"/>
              <a:t>Repositório de Terminologias em Saúde - RTS</a:t>
            </a:r>
            <a:endParaRPr sz="2400" dirty="0"/>
          </a:p>
        </p:txBody>
      </p:sp>
      <p:sp>
        <p:nvSpPr>
          <p:cNvPr id="106" name="Google Shape;106;p2"/>
          <p:cNvSpPr txBox="1"/>
          <p:nvPr/>
        </p:nvSpPr>
        <p:spPr>
          <a:xfrm>
            <a:off x="202830" y="1139282"/>
            <a:ext cx="80786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o ambiente virtual nacional para gerenciamento 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publicização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recursos semânticos e modelos de informação padronizados a serem utilizados no setor saúde.</a:t>
            </a:r>
            <a:endParaRPr dirty="0"/>
          </a:p>
        </p:txBody>
      </p:sp>
      <p:sp>
        <p:nvSpPr>
          <p:cNvPr id="107" name="Google Shape;107;p2"/>
          <p:cNvSpPr/>
          <p:nvPr/>
        </p:nvSpPr>
        <p:spPr>
          <a:xfrm>
            <a:off x="2592082" y="4078627"/>
            <a:ext cx="3849452" cy="4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0863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sng" strike="noStrike" cap="none" dirty="0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https://rts.saude.gov.br</a:t>
            </a:r>
            <a:r>
              <a:rPr lang="pt-BR" sz="2400" b="1" i="0" u="none" strike="noStrike" cap="none" dirty="0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2359006" y="3599948"/>
            <a:ext cx="4315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produção desde agosto de 2019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830" y="2708942"/>
            <a:ext cx="3639328" cy="2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45" y="3287442"/>
            <a:ext cx="4962674" cy="34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88689" y="2993125"/>
            <a:ext cx="2765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accent1"/>
                </a:solidFill>
              </a:rPr>
              <a:t>Art. 1º - Fica instituído o Repositório de Terminologias em Saúde (RTS).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672059" y="80705"/>
            <a:ext cx="6968837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/>
            <a:r>
              <a:rPr lang="pt-BR" sz="2400" dirty="0"/>
              <a:t>Repositório de Terminologias em Saúde - RTS</a:t>
            </a:r>
            <a:endParaRPr sz="2400"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614766" y="1149389"/>
            <a:ext cx="79991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arquitetura geral do RTS é composta por quatro componentes, que permitem o gerenciamento e versionamento dos recursos semânticos, bem como a sua disponibilização pública para usuários e sistemas de informação.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componente são: </a:t>
            </a:r>
            <a:r>
              <a:rPr lang="pt-BR" sz="1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RTS Portal / RTS Gestão / RTS </a:t>
            </a:r>
            <a:r>
              <a:rPr lang="pt-BR" sz="14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Webservice</a:t>
            </a:r>
            <a:r>
              <a:rPr lang="pt-BR" sz="1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e RTS </a:t>
            </a:r>
            <a:r>
              <a:rPr lang="pt-BR" sz="14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Wiki</a:t>
            </a:r>
            <a:endParaRPr sz="2400" b="1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43948" y="2103496"/>
            <a:ext cx="7818781" cy="279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585" marR="0" lvl="0" indent="-47412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Arial"/>
              <a:buChar char="●"/>
            </a:pPr>
            <a:r>
              <a:rPr lang="pt-BR" sz="2400" b="0" i="0" u="none" strike="noStrike" cap="none" dirty="0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RTS Portal 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 ambiente público para visualização do Repositório de Terminologias em Saúde está acessível em </a:t>
            </a:r>
            <a:r>
              <a:rPr lang="pt-BR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https://rts.saude.gov.br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 ambiente é possível: Visualizar competência do RTS e as versões das terminologias;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Acessar o RTS </a:t>
            </a:r>
            <a:r>
              <a:rPr lang="pt-BR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consulta da documentação do RTS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Fazer </a:t>
            </a:r>
            <a:r>
              <a:rPr lang="pt-BR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competências e versões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Acessar a Plataforma de Gestão - acesso por </a:t>
            </a:r>
            <a:r>
              <a:rPr lang="pt-BR" sz="12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senha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672059" y="80705"/>
            <a:ext cx="6968837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100"/>
              <a:buFont typeface="Montserrat"/>
              <a:buNone/>
            </a:pPr>
            <a:r>
              <a:rPr lang="pt-BR" sz="2400" dirty="0"/>
              <a:t>Repositório de Terminologias em Saúde - RTS</a:t>
            </a:r>
            <a:endParaRPr sz="2400"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251792" y="937354"/>
            <a:ext cx="806394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5464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RTS Gestão: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65084" y="1609809"/>
            <a:ext cx="813764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Ambiente </a:t>
            </a:r>
            <a:r>
              <a:rPr lang="pt-BR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sistema de controle de acesso que permite aos gestores autorizados acesso </a:t>
            </a:r>
            <a:r>
              <a:rPr lang="pt-BR" sz="1800" dirty="0" smtClean="0"/>
              <a:t>à</a:t>
            </a:r>
            <a:r>
              <a:rPr lang="pt-BR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 restrita por meio de senhas para gerenciamento das terminologias.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plataforma possui um conjunto de relatórios e funcionalidades que permitem a ativação, alteração e inativação de termos e terminologias, o versionamento independente de cada recurso semântico, e a sua validação para disponibilização no ambiente consulta e </a:t>
            </a:r>
            <a:r>
              <a:rPr lang="pt-BR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webservice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672059" y="80705"/>
            <a:ext cx="6968837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100"/>
              <a:buFont typeface="Montserrat"/>
              <a:buNone/>
            </a:pPr>
            <a:r>
              <a:rPr lang="pt-BR" sz="2400" dirty="0"/>
              <a:t>Repositório de Terminologias em Saúde - RTS</a:t>
            </a:r>
            <a:endParaRPr sz="2400" dirty="0"/>
          </a:p>
        </p:txBody>
      </p:sp>
      <p:pic>
        <p:nvPicPr>
          <p:cNvPr id="130" name="Google Shape;130;p5" descr="https://wiki.saude.gov.br/RTS/images/thumb/7/7c/Tela_inicial_1.png/700px-Tela_inicial_1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921" y="849958"/>
            <a:ext cx="5616272" cy="42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-138545" y="52996"/>
            <a:ext cx="8312726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100"/>
              <a:buFont typeface="Montserrat"/>
              <a:buNone/>
            </a:pPr>
            <a:r>
              <a:rPr lang="pt-BR" sz="2400"/>
              <a:t>Repositório de Terminologias em Saúde - RTS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6698165" y="1647819"/>
            <a:ext cx="262964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Área restrita com acesso a usuários autorizados para o gerenciamento das terminologias.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39" y="893949"/>
            <a:ext cx="6651517" cy="38432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72059" y="80705"/>
            <a:ext cx="6968837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100"/>
              <a:buFont typeface="Montserrat"/>
              <a:buNone/>
            </a:pPr>
            <a:r>
              <a:rPr lang="pt-BR" sz="2800"/>
              <a:t>Repositório de Terminologias em Saúde - RTS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614766" y="1149389"/>
            <a:ext cx="7914467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585" marR="0" lvl="0" indent="-47412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Arial"/>
              <a:buChar char="●"/>
            </a:pPr>
            <a:r>
              <a:rPr lang="pt-BR" sz="2400" b="0" i="0" u="none" strike="noStrike" cap="non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RTS Webservice: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 web público que permite a integração de sistemas de informação proprietários para consumo  dos recursos semânticos necessários ao seu funcionamento.</a:t>
            </a:r>
            <a:endParaRPr sz="2400" b="0" i="0" u="none" strike="noStrike" cap="none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0783" y="2799284"/>
            <a:ext cx="7914467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585" marR="0" lvl="0" indent="-47412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Arial"/>
              <a:buChar char="●"/>
            </a:pPr>
            <a:r>
              <a:rPr lang="pt-BR" sz="2400" b="0" i="0" u="none" strike="noStrike" cap="non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RTS Wiki: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Ambiente de gerenciamento de conteúdo que mantém toda a documentação oficial relacionada ao RTS estruturada e referenciada.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 toda a referência técnica e conceitual do RTS.</a:t>
            </a:r>
            <a:endParaRPr sz="2400" b="0" i="0" u="none" strike="noStrike" cap="none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-138545" y="52996"/>
            <a:ext cx="8312726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100"/>
              <a:buFont typeface="Montserrat"/>
              <a:buNone/>
            </a:pPr>
            <a:r>
              <a:rPr lang="pt-BR" sz="2400"/>
              <a:t>Repositório de Terminologias em Saúde - RTS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6514356" y="1588346"/>
            <a:ext cx="26296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Área de documentação.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45" y="791737"/>
            <a:ext cx="6329336" cy="38127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2" name="Google Shape;152;p8"/>
          <p:cNvSpPr txBox="1"/>
          <p:nvPr/>
        </p:nvSpPr>
        <p:spPr>
          <a:xfrm>
            <a:off x="291791" y="4755779"/>
            <a:ext cx="46426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https://wiki.saude.gov.br/RTS</a:t>
            </a: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1039</Words>
  <Application>Microsoft Office PowerPoint</Application>
  <PresentationFormat>Apresentação na tela (16:9)</PresentationFormat>
  <Paragraphs>124</Paragraphs>
  <Slides>21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Roboto</vt:lpstr>
      <vt:lpstr>Montserrat ExtraBold</vt:lpstr>
      <vt:lpstr>Courier New</vt:lpstr>
      <vt:lpstr>Montserrat</vt:lpstr>
      <vt:lpstr>Simple Light</vt:lpstr>
      <vt:lpstr>Núcleo de Terminologias em Saúde - NTS  CGSI/DRAC/SAES/MS</vt:lpstr>
      <vt:lpstr>Nossa Equipe</vt:lpstr>
      <vt:lpstr>Repositório de Terminologias em Saúde - RTS</vt:lpstr>
      <vt:lpstr>Repositório de Terminologias em Saúde - RTS</vt:lpstr>
      <vt:lpstr>Repositório de Terminologias em Saúde - RTS</vt:lpstr>
      <vt:lpstr>Repositório de Terminologias em Saúde - RTS</vt:lpstr>
      <vt:lpstr>Repositório de Terminologias em Saúde - RTS</vt:lpstr>
      <vt:lpstr>Repositório de Terminologias em Saúde - RTS</vt:lpstr>
      <vt:lpstr>Repositório de Terminologias em Saúde - RTS</vt:lpstr>
      <vt:lpstr>.</vt:lpstr>
      <vt:lpstr>PÁGINA PRINCIPAL DO RTS COM SUAS TERMINOLOGIAS EM FUNCIONAMENTO OU NÃO....</vt:lpstr>
      <vt:lpstr>RTS COM SUAS TERMINOLOGIAS EM FUNCIONAMENTO OU NÃO....</vt:lpstr>
      <vt:lpstr>Apresentação do PowerPoint</vt:lpstr>
      <vt:lpstr>.</vt:lpstr>
      <vt:lpstr> Terminologias que estão Prontas e/ou em Projeto:</vt:lpstr>
      <vt:lpstr>Apresentação do PowerPoint</vt:lpstr>
      <vt:lpstr> Terminologias que estão Prontas e/ou em Projeto:</vt:lpstr>
      <vt:lpstr>FLUXO DE SOLICTAÇÃO PARA INSERÇÃO DE NOVAS TERMINOLOGIAS NO RTS</vt:lpstr>
      <vt:lpstr>FLUXO DE SOLICTAÇÃO PARA INSERÇÃO DE NOVAS TERMINOLOGIAS NO RTS</vt:lpstr>
      <vt:lpstr>Obrigada  Clarice Maia NTS/CGSI/DRAC/SAES/MS    Contatos: 61 3315 5831 ou 5873 E-mail: nts.cgsi@saude.gov.br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Núcleo de Terminologias em Saúde - NTS  CGSI/DRAC/SAES -MS</dc:title>
  <dc:creator>Clarice Tavares Maia</dc:creator>
  <cp:lastModifiedBy>Clarice Tavares Maia</cp:lastModifiedBy>
  <cp:revision>39</cp:revision>
  <dcterms:modified xsi:type="dcterms:W3CDTF">2024-05-29T12:51:04Z</dcterms:modified>
</cp:coreProperties>
</file>